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02" d="100"/>
          <a:sy n="102" d="100"/>
        </p:scale>
        <p:origin x="20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tiff>
</file>

<file path=ppt/media/image11.png>
</file>

<file path=ppt/media/image12.png>
</file>

<file path=ppt/media/image13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B31CD-132D-314C-C0EA-B12C62A2A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DEE4EB-C428-13B6-C629-AF9004736E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60CAB-9172-F049-4587-3618AD5B8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95BE3-923C-36A8-5331-B8C288F71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C24C6-0B3E-4EFF-AAA3-495404042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7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79D09-40BC-4038-41CD-A34BE19DA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4968CC-DD3F-7394-9B96-AA0703445E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765D0-3D1E-1019-5BFE-B2E2740B2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1A79C-AA24-F7C2-388B-097FD33A9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2F98D-99AD-4279-67CE-7996ED3E7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40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215803-AB87-B7DE-5833-631CF8A05B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B31057-AEF5-76F2-17C8-3BC631BB77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A7B4D-E1F3-0F16-3531-22923D30D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5E7FA-9956-5965-47C6-6370A41BE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A424B-EAD8-5D26-2A7C-50396A7E5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672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E220F-796A-95F3-BB18-6305466F1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7175D-DB05-BD63-BE5D-80DE84C10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Helvetica" pitchFamily="2" charset="0"/>
              </a:defRPr>
            </a:lvl2pPr>
            <a:lvl3pPr>
              <a:defRPr b="0" i="0">
                <a:latin typeface="Helvetica" pitchFamily="2" charset="0"/>
              </a:defRPr>
            </a:lvl3pPr>
            <a:lvl4pPr>
              <a:defRPr b="0" i="0">
                <a:latin typeface="Helvetica" pitchFamily="2" charset="0"/>
              </a:defRPr>
            </a:lvl4pPr>
            <a:lvl5pPr>
              <a:defRPr b="0" i="0"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FA032-4ABB-D652-2860-9EDB1E344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2D974-660D-B48F-B349-ED641BEA2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A737B-7D8F-8D3E-E74A-CDB5DF0FF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904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52AF5-E117-912C-DEB6-F4FA81940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0" i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2B8156-7D23-7BE1-763F-DB654FD0B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82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DB61B-CF3E-9C97-85D9-472E09C84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EDF50-9AE2-8857-F645-DD8207DCE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8D3D8-A894-C081-40C6-4261E534C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176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7FF81-6FD5-F285-C1D2-A430A6DE7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9CC0A-B882-40F7-609A-C7C435FCE5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BB9768-B423-C3D4-3AE3-2ED9D9AA1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1E99D-E473-D78B-E4BC-33363F086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03011D-BAB9-1C3B-4204-B4D89C169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DB749-AF9C-4884-D502-3FC5F0669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054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C42A0-1A8E-CBFF-B463-3B0F787D4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3AC7E6-B288-1A33-0B7E-2BCE27168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2BC98-3F13-86D5-7F98-9D3FD3BAE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B59E13-04B6-FD18-D613-34EE0CEBFE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D84CB4-2FAC-D6BA-A029-850621707E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9C58A4-1B95-29A7-CD7E-65D9FEE8B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7B4810-7370-217D-0671-05629E513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BF6191-0C48-335D-16C3-0A8E0FEC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092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29F1F-4397-26D1-66BE-6C9DA720B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E875B1-53E4-0E50-A5F4-D4F3EEA3F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DCC1FD-941D-0EB1-E0AF-D9C9D21FF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A73912-A216-DF8C-E610-10ADEB127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031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E4CF71-2FBF-0968-5365-C06A46597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353852-6D30-4DA9-EDC1-491609B37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B3EF7-20AB-CAA7-74BD-FEEEC8959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23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D611E-3B50-8820-2766-1F9F7D4FB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E02D3-DA3E-F326-953B-8F523941D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CA31EA-8851-DBB2-0047-56FDD06378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22A627-5C74-4B76-0AA9-471211548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5FCA5F-E17E-D4EA-6D43-7ECB194AE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4BD97-7586-85EA-AF9A-FF2ED937F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721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F6CBF-FCD7-F33B-214D-642A60B24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F1C4BC-85F3-EC5F-2414-C958E3CAE0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AED893-6181-BE98-853A-7AD18DDE79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69D322-8632-0939-5061-278998342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20D5B-5DA7-58C8-2D0F-FB9F9BDCE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19CD89-43C5-2268-F512-B4A64D838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8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B4C83A-74BD-E177-5AA5-C26407315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835A08-D91E-415C-C8C8-CF3EA6F57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E3DBB-9FEA-DCF0-AB05-BC6FF908AD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88BEC5-FD15-BF46-9373-243D9DD16452}" type="datetimeFigureOut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FB03F-3540-0EE3-B359-3152B3BA75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AA8A7-40B1-D4B7-671F-F95CD9F8D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10F3F6-0E4C-F241-AC24-1242FFF59B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52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12" Type="http://schemas.openxmlformats.org/officeDocument/2006/relationships/image" Target="../media/image13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tiff"/><Relationship Id="rId9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29BB0-A9A7-8F1E-8F90-35C9C19795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Evaluation of sea ice segmentation with manually validated images</a:t>
            </a:r>
            <a:endParaRPr lang="en-US" sz="4000" dirty="0">
              <a:latin typeface="Helvetica Neue Medium" panose="02000503000000020004" pitchFamily="2" charset="0"/>
              <a:ea typeface="Helvetica Neue Medium" panose="02000503000000020004" pitchFamily="2" charset="0"/>
              <a:cs typeface="Helvetica Neue Medium" panose="02000503000000020004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B1276-96ED-6189-46A8-C48F659ED4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Daniel Watkins</a:t>
            </a:r>
          </a:p>
          <a:p>
            <a:pPr algn="l"/>
            <a:r>
              <a:rPr lang="en-US" sz="1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March 2025</a:t>
            </a:r>
          </a:p>
        </p:txBody>
      </p:sp>
    </p:spTree>
    <p:extLst>
      <p:ext uri="{BB962C8B-B14F-4D97-AF65-F5344CB8AC3E}">
        <p14:creationId xmlns:p14="http://schemas.microsoft.com/office/powerpoint/2010/main" val="3240908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40E08-C0D6-15DF-E0FC-76A780FA2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28DD2-1FE2-A668-0528-52A22F7AC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4A060-31B3-3052-D12A-51BCB73EFB2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Article to be published in </a:t>
            </a:r>
            <a:r>
              <a:rPr lang="en-US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IEEE Transactions on Geoscience and Remote Sensing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Dataset to be published on </a:t>
            </a:r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Zenodo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and/or Brown Digital Repository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Determine using the dataset what measures are best suited for evaluating the segmentation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Dataset and measures to be used in calibration and validation paper</a:t>
            </a:r>
          </a:p>
        </p:txBody>
      </p:sp>
    </p:spTree>
    <p:extLst>
      <p:ext uri="{BB962C8B-B14F-4D97-AF65-F5344CB8AC3E}">
        <p14:creationId xmlns:p14="http://schemas.microsoft.com/office/powerpoint/2010/main" val="967441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8FE45-9CCD-F6A3-7FB5-1B6A10EAC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034"/>
            <a:ext cx="7160964" cy="760164"/>
          </a:xfrm>
        </p:spPr>
        <p:txBody>
          <a:bodyPr/>
          <a:lstStyle/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Preparation of the validation dataset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0A83FD-28F6-6AA4-BEC4-C97B1A631D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892366"/>
            <a:ext cx="4341564" cy="5255046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Iterative random sampling process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Stratified sample over time period with sea ice, years 2006-2023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Center point selected from NSIDC Climate Data Record pixels with sea ice between 15-85%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MASIE used to verify sea ice area fraction – if 0, new sample is drawn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100 km by 100 km MODIS images from both Aqua and Terra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378 images in total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 satellites X 7 summer months X 3 samples per month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Sample metadata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Est. and calculated cloud fraction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(Y/N) sea ice, sea ice floes, landfast 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Binary manual labeling of ice floes, landfast ice, landmask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Photoshop files saved to enable inspection and simple edits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Semi-automated floe pairing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Optical flow method with manual verification</a:t>
            </a:r>
          </a:p>
        </p:txBody>
      </p:sp>
      <p:pic>
        <p:nvPicPr>
          <p:cNvPr id="6" name="Picture 5" descr="A map of the world&#10;&#10;AI-generated content may be incorrect.">
            <a:extLst>
              <a:ext uri="{FF2B5EF4-FFF2-40B4-BE49-F238E27FC236}">
                <a16:creationId xmlns:a16="http://schemas.microsoft.com/office/drawing/2014/main" id="{B009E0CA-2ED5-6DCF-1FCB-B7F03FC4E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9118" y="0"/>
            <a:ext cx="5179469" cy="6858000"/>
          </a:xfrm>
          <a:prstGeom prst="rect">
            <a:avLst/>
          </a:prstGeom>
        </p:spPr>
      </p:pic>
      <p:pic>
        <p:nvPicPr>
          <p:cNvPr id="8" name="Picture 7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22E14A98-F84F-3353-5709-D83E84D66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5641" y="1333806"/>
            <a:ext cx="2819400" cy="3022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B8415A-13E1-6B71-F879-14B4F1878D2A}"/>
              </a:ext>
            </a:extLst>
          </p:cNvPr>
          <p:cNvSpPr txBox="1"/>
          <p:nvPr/>
        </p:nvSpPr>
        <p:spPr>
          <a:xfrm>
            <a:off x="5585552" y="5750805"/>
            <a:ext cx="1743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Above: Simple statistics from image metadata. Right: Progress toward manual floe labeling.</a:t>
            </a:r>
          </a:p>
        </p:txBody>
      </p:sp>
    </p:spTree>
    <p:extLst>
      <p:ext uri="{BB962C8B-B14F-4D97-AF65-F5344CB8AC3E}">
        <p14:creationId xmlns:p14="http://schemas.microsoft.com/office/powerpoint/2010/main" val="186095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608E2-A084-825A-671D-56B8E70B1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F8628-11F7-F513-B5CF-3B5D2C800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034"/>
            <a:ext cx="7160964" cy="760164"/>
          </a:xfrm>
        </p:spPr>
        <p:txBody>
          <a:bodyPr/>
          <a:lstStyle/>
          <a:p>
            <a:r>
              <a:rPr lang="en-US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Validation dataset contents</a:t>
            </a:r>
          </a:p>
        </p:txBody>
      </p:sp>
      <p:pic>
        <p:nvPicPr>
          <p:cNvPr id="10" name="Picture 9" descr="A close-up of ice&#10;&#10;AI-generated content may be incorrect.">
            <a:extLst>
              <a:ext uri="{FF2B5EF4-FFF2-40B4-BE49-F238E27FC236}">
                <a16:creationId xmlns:a16="http://schemas.microsoft.com/office/drawing/2014/main" id="{2BCAC2D9-BF1A-AC7A-3EA5-603201FBD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548" y="1432083"/>
            <a:ext cx="1564395" cy="1564395"/>
          </a:xfrm>
          <a:prstGeom prst="rect">
            <a:avLst/>
          </a:prstGeom>
        </p:spPr>
      </p:pic>
      <p:pic>
        <p:nvPicPr>
          <p:cNvPr id="14" name="Picture 13" descr="A blue speckled rock on a black background&#10;&#10;AI-generated content may be incorrect.">
            <a:extLst>
              <a:ext uri="{FF2B5EF4-FFF2-40B4-BE49-F238E27FC236}">
                <a16:creationId xmlns:a16="http://schemas.microsoft.com/office/drawing/2014/main" id="{EC7FAFBF-13E6-CB5C-4DB2-DDE166107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2853" y="1432083"/>
            <a:ext cx="1564395" cy="1564395"/>
          </a:xfrm>
          <a:prstGeom prst="rect">
            <a:avLst/>
          </a:prstGeom>
        </p:spPr>
      </p:pic>
      <p:pic>
        <p:nvPicPr>
          <p:cNvPr id="18" name="Picture 17" descr="A colorful squares on a purple background&#10;&#10;AI-generated content may be incorrect.">
            <a:extLst>
              <a:ext uri="{FF2B5EF4-FFF2-40B4-BE49-F238E27FC236}">
                <a16:creationId xmlns:a16="http://schemas.microsoft.com/office/drawing/2014/main" id="{4A61F3BE-303D-5AD3-6222-63BBE42A41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5158" y="1432083"/>
            <a:ext cx="1564395" cy="1564395"/>
          </a:xfrm>
          <a:prstGeom prst="rect">
            <a:avLst/>
          </a:prstGeom>
        </p:spPr>
      </p:pic>
      <p:pic>
        <p:nvPicPr>
          <p:cNvPr id="20" name="Picture 19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447D3CA7-6B33-8A50-3954-847DA804A8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7463" y="1432082"/>
            <a:ext cx="1564395" cy="1564395"/>
          </a:xfrm>
          <a:prstGeom prst="rect">
            <a:avLst/>
          </a:prstGeom>
        </p:spPr>
      </p:pic>
      <p:pic>
        <p:nvPicPr>
          <p:cNvPr id="22" name="Picture 21" descr="A black and white image of a black background&#10;&#10;AI-generated content may be incorrect.">
            <a:extLst>
              <a:ext uri="{FF2B5EF4-FFF2-40B4-BE49-F238E27FC236}">
                <a16:creationId xmlns:a16="http://schemas.microsoft.com/office/drawing/2014/main" id="{1442F6BE-EF51-76DC-CA91-BEA7B9B057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9768" y="1432082"/>
            <a:ext cx="1564395" cy="1564395"/>
          </a:xfrm>
          <a:prstGeom prst="rect">
            <a:avLst/>
          </a:prstGeom>
        </p:spPr>
      </p:pic>
      <p:pic>
        <p:nvPicPr>
          <p:cNvPr id="24" name="Picture 23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9235E5C7-C303-4D76-8548-87F8F3D13E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2071" y="1432082"/>
            <a:ext cx="1564395" cy="156439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72D9691-038D-4F22-607B-C17F5CFFE536}"/>
              </a:ext>
            </a:extLst>
          </p:cNvPr>
          <p:cNvSpPr txBox="1"/>
          <p:nvPr/>
        </p:nvSpPr>
        <p:spPr>
          <a:xfrm>
            <a:off x="1913556" y="995801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truecolor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B94C7D2-607D-F807-C53C-C045ECEDF4AE}"/>
              </a:ext>
            </a:extLst>
          </p:cNvPr>
          <p:cNvSpPr txBox="1"/>
          <p:nvPr/>
        </p:nvSpPr>
        <p:spPr>
          <a:xfrm>
            <a:off x="3572986" y="995801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falsecolor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7D152F0-E42A-EBDA-1BDD-6F66542CBFDE}"/>
              </a:ext>
            </a:extLst>
          </p:cNvPr>
          <p:cNvSpPr txBox="1"/>
          <p:nvPr/>
        </p:nvSpPr>
        <p:spPr>
          <a:xfrm>
            <a:off x="5060158" y="995801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cloudfraction</a:t>
            </a:r>
            <a:endParaRPr lang="en-US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4CA95A-C585-0B36-031C-967591AAAC8D}"/>
              </a:ext>
            </a:extLst>
          </p:cNvPr>
          <p:cNvSpPr txBox="1"/>
          <p:nvPr/>
        </p:nvSpPr>
        <p:spPr>
          <a:xfrm>
            <a:off x="6919594" y="995801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landmask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A1D6899-426C-B202-C494-B0D37B3A0193}"/>
              </a:ext>
            </a:extLst>
          </p:cNvPr>
          <p:cNvSpPr txBox="1"/>
          <p:nvPr/>
        </p:nvSpPr>
        <p:spPr>
          <a:xfrm>
            <a:off x="8601098" y="995801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floe mask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A977933-DBA0-D3D9-8D7B-E2B34179F421}"/>
              </a:ext>
            </a:extLst>
          </p:cNvPr>
          <p:cNvSpPr txBox="1"/>
          <p:nvPr/>
        </p:nvSpPr>
        <p:spPr>
          <a:xfrm>
            <a:off x="10372367" y="995801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landfast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494BC26-896E-B0FB-B0DD-EA1DFDF01A0F}"/>
              </a:ext>
            </a:extLst>
          </p:cNvPr>
          <p:cNvSpPr txBox="1"/>
          <p:nvPr/>
        </p:nvSpPr>
        <p:spPr>
          <a:xfrm>
            <a:off x="343871" y="1891113"/>
            <a:ext cx="1277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Case 166</a:t>
            </a:r>
          </a:p>
          <a:p>
            <a:pPr algn="r"/>
            <a:r>
              <a:rPr lang="en-US" dirty="0"/>
              <a:t>Laptev Sea</a:t>
            </a:r>
          </a:p>
        </p:txBody>
      </p:sp>
      <p:pic>
        <p:nvPicPr>
          <p:cNvPr id="33" name="Picture 32" descr="A red background with colorful squares&#10;&#10;AI-generated content may be incorrect.">
            <a:extLst>
              <a:ext uri="{FF2B5EF4-FFF2-40B4-BE49-F238E27FC236}">
                <a16:creationId xmlns:a16="http://schemas.microsoft.com/office/drawing/2014/main" id="{E7B8B76E-9F9E-2ED0-05ED-675B78352A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5158" y="3089774"/>
            <a:ext cx="1564395" cy="1564395"/>
          </a:xfrm>
          <a:prstGeom prst="rect">
            <a:avLst/>
          </a:prstGeom>
        </p:spPr>
      </p:pic>
      <p:pic>
        <p:nvPicPr>
          <p:cNvPr id="35" name="Picture 34" descr="A blue and black ice&#10;&#10;AI-generated content may be incorrect.">
            <a:extLst>
              <a:ext uri="{FF2B5EF4-FFF2-40B4-BE49-F238E27FC236}">
                <a16:creationId xmlns:a16="http://schemas.microsoft.com/office/drawing/2014/main" id="{A2E088E5-C149-7954-F3D8-E2F5C81299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62853" y="3089774"/>
            <a:ext cx="1564395" cy="1564395"/>
          </a:xfrm>
          <a:prstGeom prst="rect">
            <a:avLst/>
          </a:prstGeom>
        </p:spPr>
      </p:pic>
      <p:pic>
        <p:nvPicPr>
          <p:cNvPr id="37" name="Picture 36" descr="An icebergs and snow&#10;&#10;AI-generated content may be incorrect.">
            <a:extLst>
              <a:ext uri="{FF2B5EF4-FFF2-40B4-BE49-F238E27FC236}">
                <a16:creationId xmlns:a16="http://schemas.microsoft.com/office/drawing/2014/main" id="{947413E1-416D-0E3F-6AD7-646DB20E35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80547" y="3089773"/>
            <a:ext cx="1564395" cy="1564395"/>
          </a:xfrm>
          <a:prstGeom prst="rect">
            <a:avLst/>
          </a:prstGeom>
        </p:spPr>
      </p:pic>
      <p:pic>
        <p:nvPicPr>
          <p:cNvPr id="43" name="Picture 42" descr="A white dots on a black background&#10;&#10;AI-generated content may be incorrect.">
            <a:extLst>
              <a:ext uri="{FF2B5EF4-FFF2-40B4-BE49-F238E27FC236}">
                <a16:creationId xmlns:a16="http://schemas.microsoft.com/office/drawing/2014/main" id="{D54A3D67-7926-1176-7281-E0D86234BA9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09768" y="3089773"/>
            <a:ext cx="1564395" cy="1564395"/>
          </a:xfrm>
          <a:prstGeom prst="rect">
            <a:avLst/>
          </a:prstGeom>
        </p:spPr>
      </p:pic>
      <p:pic>
        <p:nvPicPr>
          <p:cNvPr id="45" name="Picture 44" descr="A black and white image of a cliff&#10;&#10;AI-generated content may be incorrect.">
            <a:extLst>
              <a:ext uri="{FF2B5EF4-FFF2-40B4-BE49-F238E27FC236}">
                <a16:creationId xmlns:a16="http://schemas.microsoft.com/office/drawing/2014/main" id="{6DDAB7BF-5F54-B315-8AE4-ED18E3D73AA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92071" y="3089773"/>
            <a:ext cx="1564395" cy="1564395"/>
          </a:xfrm>
          <a:prstGeom prst="rect">
            <a:avLst/>
          </a:prstGeom>
        </p:spPr>
      </p:pic>
      <p:pic>
        <p:nvPicPr>
          <p:cNvPr id="47" name="Picture 46" descr="A black and white image of a person's face&#10;&#10;AI-generated content may be incorrect.">
            <a:extLst>
              <a:ext uri="{FF2B5EF4-FFF2-40B4-BE49-F238E27FC236}">
                <a16:creationId xmlns:a16="http://schemas.microsoft.com/office/drawing/2014/main" id="{8E9CABD0-8626-55AE-049B-49670713278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732450" y="3089773"/>
            <a:ext cx="1564395" cy="1564395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878514DB-3C93-7281-E74B-73227B6C91DF}"/>
              </a:ext>
            </a:extLst>
          </p:cNvPr>
          <p:cNvSpPr txBox="1"/>
          <p:nvPr/>
        </p:nvSpPr>
        <p:spPr>
          <a:xfrm>
            <a:off x="157473" y="3548804"/>
            <a:ext cx="1464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Case 056</a:t>
            </a:r>
          </a:p>
          <a:p>
            <a:pPr algn="r"/>
            <a:r>
              <a:rPr lang="en-US" dirty="0"/>
              <a:t>Beaufort Sea</a:t>
            </a:r>
          </a:p>
        </p:txBody>
      </p:sp>
      <p:sp>
        <p:nvSpPr>
          <p:cNvPr id="50" name="Text Placeholder 3">
            <a:extLst>
              <a:ext uri="{FF2B5EF4-FFF2-40B4-BE49-F238E27FC236}">
                <a16:creationId xmlns:a16="http://schemas.microsoft.com/office/drawing/2014/main" id="{DFFDB2D3-E089-A072-69B1-966F30EF41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2907" y="4845019"/>
            <a:ext cx="11083563" cy="159049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True color, false color, landmask, and 5 km resolution cloud fraction saved for each case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Cloud fraction is a different resolution, but is arranged on the same snapshot data used for the true/false color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Binary land, floe, and fast ice masks created for all the images where the metadata analysis says ice floes are present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Blank PNG files for cases with no land or landfast ice, for ease of use when compositing the masks for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984475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312</Words>
  <Application>Microsoft Macintosh PowerPoint</Application>
  <PresentationFormat>Widescreen</PresentationFormat>
  <Paragraphs>39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Aptos</vt:lpstr>
      <vt:lpstr>Aptos Display</vt:lpstr>
      <vt:lpstr>Arial</vt:lpstr>
      <vt:lpstr>Helvetica</vt:lpstr>
      <vt:lpstr>Helvetica Neue</vt:lpstr>
      <vt:lpstr>Helvetica Neue Light</vt:lpstr>
      <vt:lpstr>HELVETICA NEUE MEDIUM</vt:lpstr>
      <vt:lpstr>HELVETICA NEUE MEDIUM</vt:lpstr>
      <vt:lpstr>Office Theme</vt:lpstr>
      <vt:lpstr>Evaluation of sea ice segmentation with manually validated images</vt:lpstr>
      <vt:lpstr>Goals</vt:lpstr>
      <vt:lpstr>Preparation of the validation dataset</vt:lpstr>
      <vt:lpstr>Validation dataset contents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Watkins, Daniel</dc:creator>
  <cp:lastModifiedBy>Watkins, Daniel</cp:lastModifiedBy>
  <cp:revision>3</cp:revision>
  <dcterms:created xsi:type="dcterms:W3CDTF">2025-03-19T15:57:15Z</dcterms:created>
  <dcterms:modified xsi:type="dcterms:W3CDTF">2025-03-19T17:07:29Z</dcterms:modified>
</cp:coreProperties>
</file>

<file path=docProps/thumbnail.jpeg>
</file>